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</p:sldIdLst>
  <p:sldSz cx="14630400" cy="8229600"/>
  <p:notesSz cx="8229600" cy="14630400"/>
  <p:embeddedFontLst>
    <p:embeddedFont>
      <p:font typeface="Inter" panose="020B0604020202020204" charset="0"/>
      <p:regular r:id="rId1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252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284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Lean в ИТ: Максимизация Ценности, Минимизация Потерь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59342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Lean-методология, изначально разработанная в рамках системы Toyota Production System (TPS), нацелена на устранение потерь и создание максимальной ценности для клиента. В сфере ИТ и разработки программного обеспечения её принципы были адаптированы для повышения эффективности, ускорения вывода продуктов на рынок и улучшения качества.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049" y="458153"/>
            <a:ext cx="6444020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Семь Ключевых Принципов Lean в ИТ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83049" y="1207770"/>
            <a:ext cx="13464302" cy="532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 Мэри и Тому Поппендейкам, Lean в ИТ опирается на следующие фундаментальные принципы, направленные на оптимизацию процессов и повышение ценности.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83049" y="2178010"/>
            <a:ext cx="4376976" cy="1765459"/>
          </a:xfrm>
          <a:prstGeom prst="roundRect">
            <a:avLst>
              <a:gd name="adj" fmla="val 6215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583049" y="2155150"/>
            <a:ext cx="4376976" cy="91440"/>
          </a:xfrm>
          <a:prstGeom prst="roundRect">
            <a:avLst>
              <a:gd name="adj" fmla="val 76529"/>
            </a:avLst>
          </a:prstGeom>
          <a:solidFill>
            <a:srgbClr val="4950BC"/>
          </a:solidFill>
          <a:ln/>
        </p:spPr>
      </p:sp>
      <p:sp>
        <p:nvSpPr>
          <p:cNvPr id="6" name="Shape 4"/>
          <p:cNvSpPr/>
          <p:nvPr/>
        </p:nvSpPr>
        <p:spPr>
          <a:xfrm>
            <a:off x="2521625" y="1928098"/>
            <a:ext cx="499824" cy="499824"/>
          </a:xfrm>
          <a:prstGeom prst="roundRect">
            <a:avLst>
              <a:gd name="adj" fmla="val 182944"/>
            </a:avLst>
          </a:prstGeom>
          <a:solidFill>
            <a:srgbClr val="4950BC"/>
          </a:solidFill>
          <a:ln/>
        </p:spPr>
      </p:sp>
      <p:sp>
        <p:nvSpPr>
          <p:cNvPr id="7" name="Text 5"/>
          <p:cNvSpPr/>
          <p:nvPr/>
        </p:nvSpPr>
        <p:spPr>
          <a:xfrm>
            <a:off x="2671524" y="2052995"/>
            <a:ext cx="19990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72478" y="2594491"/>
            <a:ext cx="2837021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Устранение Потерь (Muda)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72478" y="2954655"/>
            <a:ext cx="3998119" cy="799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Исключение всего, что не создает ценности для конечного пользователя, фокусируясь на эффективности.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5126593" y="2178010"/>
            <a:ext cx="4377095" cy="1765459"/>
          </a:xfrm>
          <a:prstGeom prst="roundRect">
            <a:avLst>
              <a:gd name="adj" fmla="val 6215"/>
            </a:avLst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5126593" y="2155150"/>
            <a:ext cx="4377095" cy="91440"/>
          </a:xfrm>
          <a:prstGeom prst="roundRect">
            <a:avLst>
              <a:gd name="adj" fmla="val 76529"/>
            </a:avLst>
          </a:prstGeom>
          <a:solidFill>
            <a:srgbClr val="4950BC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169" y="1928098"/>
            <a:ext cx="499824" cy="499824"/>
          </a:xfrm>
          <a:prstGeom prst="roundRect">
            <a:avLst>
              <a:gd name="adj" fmla="val 182944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7215068" y="2052995"/>
            <a:ext cx="19990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316022" y="2594491"/>
            <a:ext cx="2097643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Усиление Обучения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316022" y="2954655"/>
            <a:ext cx="3998238" cy="799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Создание культуры непрерывного обучения, где ошибки воспринимаются как возможность для роста и инноваций.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9670256" y="2178010"/>
            <a:ext cx="4377095" cy="1765459"/>
          </a:xfrm>
          <a:prstGeom prst="roundRect">
            <a:avLst>
              <a:gd name="adj" fmla="val 6215"/>
            </a:avLst>
          </a:pr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9670256" y="2155150"/>
            <a:ext cx="4377095" cy="91440"/>
          </a:xfrm>
          <a:prstGeom prst="roundRect">
            <a:avLst>
              <a:gd name="adj" fmla="val 76529"/>
            </a:avLst>
          </a:prstGeom>
          <a:solidFill>
            <a:srgbClr val="4950BC"/>
          </a:solidFill>
          <a:ln/>
        </p:spPr>
      </p:sp>
      <p:sp>
        <p:nvSpPr>
          <p:cNvPr id="18" name="Shape 16"/>
          <p:cNvSpPr/>
          <p:nvPr/>
        </p:nvSpPr>
        <p:spPr>
          <a:xfrm>
            <a:off x="11608832" y="1928098"/>
            <a:ext cx="499824" cy="499824"/>
          </a:xfrm>
          <a:prstGeom prst="roundRect">
            <a:avLst>
              <a:gd name="adj" fmla="val 182944"/>
            </a:avLst>
          </a:prstGeom>
          <a:solidFill>
            <a:srgbClr val="4950BC"/>
          </a:solidFill>
          <a:ln/>
        </p:spPr>
      </p:sp>
      <p:sp>
        <p:nvSpPr>
          <p:cNvPr id="19" name="Text 17"/>
          <p:cNvSpPr/>
          <p:nvPr/>
        </p:nvSpPr>
        <p:spPr>
          <a:xfrm>
            <a:off x="11758732" y="2052995"/>
            <a:ext cx="19990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9859685" y="2594491"/>
            <a:ext cx="3475911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Отсроченное Принятие Решений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859685" y="2954655"/>
            <a:ext cx="3998238" cy="799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Сохранение гибкости и адаптивности путем принятия решений в последний возможный момент.</a:t>
            </a:r>
            <a:endParaRPr lang="en-US" sz="1300" dirty="0"/>
          </a:p>
        </p:txBody>
      </p:sp>
      <p:sp>
        <p:nvSpPr>
          <p:cNvPr id="22" name="Shape 20"/>
          <p:cNvSpPr/>
          <p:nvPr/>
        </p:nvSpPr>
        <p:spPr>
          <a:xfrm>
            <a:off x="583049" y="4359950"/>
            <a:ext cx="4376976" cy="1765459"/>
          </a:xfrm>
          <a:prstGeom prst="roundRect">
            <a:avLst>
              <a:gd name="adj" fmla="val 6215"/>
            </a:avLst>
          </a:prstGeom>
          <a:solidFill>
            <a:srgbClr val="FFFFFF"/>
          </a:solidFill>
          <a:ln/>
        </p:spPr>
      </p:sp>
      <p:sp>
        <p:nvSpPr>
          <p:cNvPr id="23" name="Shape 21"/>
          <p:cNvSpPr/>
          <p:nvPr/>
        </p:nvSpPr>
        <p:spPr>
          <a:xfrm>
            <a:off x="583049" y="4337090"/>
            <a:ext cx="4376976" cy="91440"/>
          </a:xfrm>
          <a:prstGeom prst="roundRect">
            <a:avLst>
              <a:gd name="adj" fmla="val 76529"/>
            </a:avLst>
          </a:prstGeom>
          <a:solidFill>
            <a:srgbClr val="4950BC"/>
          </a:solidFill>
          <a:ln/>
        </p:spPr>
      </p:sp>
      <p:sp>
        <p:nvSpPr>
          <p:cNvPr id="24" name="Shape 22"/>
          <p:cNvSpPr/>
          <p:nvPr/>
        </p:nvSpPr>
        <p:spPr>
          <a:xfrm>
            <a:off x="2521625" y="4110038"/>
            <a:ext cx="499824" cy="499824"/>
          </a:xfrm>
          <a:prstGeom prst="roundRect">
            <a:avLst>
              <a:gd name="adj" fmla="val 182944"/>
            </a:avLst>
          </a:prstGeom>
          <a:solidFill>
            <a:srgbClr val="4950BC"/>
          </a:solidFill>
          <a:ln/>
        </p:spPr>
      </p:sp>
      <p:sp>
        <p:nvSpPr>
          <p:cNvPr id="25" name="Text 23"/>
          <p:cNvSpPr/>
          <p:nvPr/>
        </p:nvSpPr>
        <p:spPr>
          <a:xfrm>
            <a:off x="2671524" y="4234934"/>
            <a:ext cx="19990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772478" y="4776430"/>
            <a:ext cx="2082641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Быстрая Доставка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72478" y="5136594"/>
            <a:ext cx="3998119" cy="799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Сокращение времени от идеи до реализации, обеспечивая частые итерации и обратную связь.</a:t>
            </a:r>
            <a:endParaRPr lang="en-US" sz="1300" dirty="0"/>
          </a:p>
        </p:txBody>
      </p:sp>
      <p:sp>
        <p:nvSpPr>
          <p:cNvPr id="28" name="Shape 26"/>
          <p:cNvSpPr/>
          <p:nvPr/>
        </p:nvSpPr>
        <p:spPr>
          <a:xfrm>
            <a:off x="5126593" y="4359950"/>
            <a:ext cx="4377095" cy="1765459"/>
          </a:xfrm>
          <a:prstGeom prst="roundRect">
            <a:avLst>
              <a:gd name="adj" fmla="val 6215"/>
            </a:avLst>
          </a:prstGeom>
          <a:solidFill>
            <a:srgbClr val="FFFFFF"/>
          </a:solidFill>
          <a:ln/>
        </p:spPr>
      </p:sp>
      <p:sp>
        <p:nvSpPr>
          <p:cNvPr id="29" name="Shape 27"/>
          <p:cNvSpPr/>
          <p:nvPr/>
        </p:nvSpPr>
        <p:spPr>
          <a:xfrm>
            <a:off x="5126593" y="4337090"/>
            <a:ext cx="4377095" cy="91440"/>
          </a:xfrm>
          <a:prstGeom prst="roundRect">
            <a:avLst>
              <a:gd name="adj" fmla="val 76529"/>
            </a:avLst>
          </a:prstGeom>
          <a:solidFill>
            <a:srgbClr val="4950BC"/>
          </a:solidFill>
          <a:ln/>
        </p:spPr>
      </p:sp>
      <p:sp>
        <p:nvSpPr>
          <p:cNvPr id="30" name="Shape 28"/>
          <p:cNvSpPr/>
          <p:nvPr/>
        </p:nvSpPr>
        <p:spPr>
          <a:xfrm>
            <a:off x="7065169" y="4110038"/>
            <a:ext cx="499824" cy="499824"/>
          </a:xfrm>
          <a:prstGeom prst="roundRect">
            <a:avLst>
              <a:gd name="adj" fmla="val 182944"/>
            </a:avLst>
          </a:prstGeom>
          <a:solidFill>
            <a:srgbClr val="4950BC"/>
          </a:solidFill>
          <a:ln/>
        </p:spPr>
      </p:sp>
      <p:sp>
        <p:nvSpPr>
          <p:cNvPr id="31" name="Text 29"/>
          <p:cNvSpPr/>
          <p:nvPr/>
        </p:nvSpPr>
        <p:spPr>
          <a:xfrm>
            <a:off x="7215068" y="4234934"/>
            <a:ext cx="19990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5316022" y="4776430"/>
            <a:ext cx="2082641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Уважение к Людям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316022" y="5136594"/>
            <a:ext cx="3998238" cy="799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Вовлечение, поддержка и расширение полномочий каждого члена команды, признавая их вклад.</a:t>
            </a:r>
            <a:endParaRPr lang="en-US" sz="1300" dirty="0"/>
          </a:p>
        </p:txBody>
      </p:sp>
      <p:sp>
        <p:nvSpPr>
          <p:cNvPr id="34" name="Shape 32"/>
          <p:cNvSpPr/>
          <p:nvPr/>
        </p:nvSpPr>
        <p:spPr>
          <a:xfrm>
            <a:off x="9670256" y="4359950"/>
            <a:ext cx="4377095" cy="1765459"/>
          </a:xfrm>
          <a:prstGeom prst="roundRect">
            <a:avLst>
              <a:gd name="adj" fmla="val 6215"/>
            </a:avLst>
          </a:prstGeom>
          <a:solidFill>
            <a:srgbClr val="FFFFFF"/>
          </a:solidFill>
          <a:ln/>
        </p:spPr>
      </p:sp>
      <p:sp>
        <p:nvSpPr>
          <p:cNvPr id="35" name="Shape 33"/>
          <p:cNvSpPr/>
          <p:nvPr/>
        </p:nvSpPr>
        <p:spPr>
          <a:xfrm>
            <a:off x="9670256" y="4337090"/>
            <a:ext cx="4377095" cy="91440"/>
          </a:xfrm>
          <a:prstGeom prst="roundRect">
            <a:avLst>
              <a:gd name="adj" fmla="val 76529"/>
            </a:avLst>
          </a:prstGeom>
          <a:solidFill>
            <a:srgbClr val="4950BC"/>
          </a:solidFill>
          <a:ln/>
        </p:spPr>
      </p:sp>
      <p:sp>
        <p:nvSpPr>
          <p:cNvPr id="36" name="Shape 34"/>
          <p:cNvSpPr/>
          <p:nvPr/>
        </p:nvSpPr>
        <p:spPr>
          <a:xfrm>
            <a:off x="11608832" y="4110038"/>
            <a:ext cx="499824" cy="499824"/>
          </a:xfrm>
          <a:prstGeom prst="roundRect">
            <a:avLst>
              <a:gd name="adj" fmla="val 182944"/>
            </a:avLst>
          </a:prstGeom>
          <a:solidFill>
            <a:srgbClr val="4950BC"/>
          </a:solidFill>
          <a:ln/>
        </p:spPr>
      </p:sp>
      <p:sp>
        <p:nvSpPr>
          <p:cNvPr id="37" name="Text 35"/>
          <p:cNvSpPr/>
          <p:nvPr/>
        </p:nvSpPr>
        <p:spPr>
          <a:xfrm>
            <a:off x="11758732" y="4234934"/>
            <a:ext cx="19990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9859685" y="4776430"/>
            <a:ext cx="2927985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Интегрированное Качество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859685" y="5136594"/>
            <a:ext cx="3998238" cy="532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Внедрение практик качества на каждом этапе разработки, а не только на этапе тестирования.</a:t>
            </a:r>
            <a:endParaRPr lang="en-US" sz="1300" dirty="0"/>
          </a:p>
        </p:txBody>
      </p:sp>
      <p:sp>
        <p:nvSpPr>
          <p:cNvPr id="40" name="Shape 38"/>
          <p:cNvSpPr/>
          <p:nvPr/>
        </p:nvSpPr>
        <p:spPr>
          <a:xfrm>
            <a:off x="583049" y="6541889"/>
            <a:ext cx="13464302" cy="1232535"/>
          </a:xfrm>
          <a:prstGeom prst="roundRect">
            <a:avLst>
              <a:gd name="adj" fmla="val 8903"/>
            </a:avLst>
          </a:prstGeom>
          <a:solidFill>
            <a:srgbClr val="FFFFFF"/>
          </a:solidFill>
          <a:ln/>
        </p:spPr>
      </p:sp>
      <p:sp>
        <p:nvSpPr>
          <p:cNvPr id="41" name="Shape 39"/>
          <p:cNvSpPr/>
          <p:nvPr/>
        </p:nvSpPr>
        <p:spPr>
          <a:xfrm>
            <a:off x="583049" y="6519029"/>
            <a:ext cx="13464302" cy="91440"/>
          </a:xfrm>
          <a:prstGeom prst="roundRect">
            <a:avLst>
              <a:gd name="adj" fmla="val 76529"/>
            </a:avLst>
          </a:prstGeom>
          <a:solidFill>
            <a:srgbClr val="4950BC"/>
          </a:solidFill>
          <a:ln/>
        </p:spPr>
      </p:sp>
      <p:sp>
        <p:nvSpPr>
          <p:cNvPr id="42" name="Shape 40"/>
          <p:cNvSpPr/>
          <p:nvPr/>
        </p:nvSpPr>
        <p:spPr>
          <a:xfrm>
            <a:off x="7065288" y="6291977"/>
            <a:ext cx="499824" cy="499824"/>
          </a:xfrm>
          <a:prstGeom prst="roundRect">
            <a:avLst>
              <a:gd name="adj" fmla="val 182944"/>
            </a:avLst>
          </a:prstGeom>
          <a:solidFill>
            <a:srgbClr val="4950BC"/>
          </a:solidFill>
          <a:ln/>
        </p:spPr>
      </p:sp>
      <p:sp>
        <p:nvSpPr>
          <p:cNvPr id="43" name="Text 41"/>
          <p:cNvSpPr/>
          <p:nvPr/>
        </p:nvSpPr>
        <p:spPr>
          <a:xfrm>
            <a:off x="7215188" y="6416873"/>
            <a:ext cx="19990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</a:t>
            </a:r>
            <a:endParaRPr lang="en-US" sz="1550" dirty="0"/>
          </a:p>
        </p:txBody>
      </p:sp>
      <p:sp>
        <p:nvSpPr>
          <p:cNvPr id="44" name="Text 42"/>
          <p:cNvSpPr/>
          <p:nvPr/>
        </p:nvSpPr>
        <p:spPr>
          <a:xfrm>
            <a:off x="772478" y="6958370"/>
            <a:ext cx="3020973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Оптимизация Всей Системы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72478" y="7318534"/>
            <a:ext cx="13085445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Фокус на общей ценности для клиента, а не на локальных оптимизациях отдельных частей процесса.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643176"/>
            <a:ext cx="467165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Устранение Потерь в ИТ (Muda): 7 Видов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115347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ИТ-проектах устранение потерь является ключевым аспектом Lean. Мы выделяем семь основных видов потерь, которые могут замедлять процесс и снижать ценность.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7307580" y="1462445"/>
            <a:ext cx="15240" cy="61239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381595" y="1462445"/>
            <a:ext cx="6918365" cy="680442"/>
          </a:xfrm>
          <a:prstGeom prst="roundRect">
            <a:avLst>
              <a:gd name="adj" fmla="val 7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648682" y="1583412"/>
            <a:ext cx="153793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Частичная Занятость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02563" y="1828562"/>
            <a:ext cx="668405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Неэффективное использование ресурсов, когда специалисты простаивают или выполняют несрочные задачи.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7330440" y="2369701"/>
            <a:ext cx="6918365" cy="680442"/>
          </a:xfrm>
          <a:prstGeom prst="rect">
            <a:avLst/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443788" y="2490668"/>
            <a:ext cx="158531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Избыточные Функции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7443788" y="2735818"/>
            <a:ext cx="668405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Разработка функционала, который не нужен пользователям или не приносит достаточной ценности.</a:t>
            </a:r>
            <a:endParaRPr lang="en-US" sz="850" dirty="0"/>
          </a:p>
        </p:txBody>
      </p:sp>
      <p:sp>
        <p:nvSpPr>
          <p:cNvPr id="11" name="Shape 9"/>
          <p:cNvSpPr/>
          <p:nvPr/>
        </p:nvSpPr>
        <p:spPr>
          <a:xfrm>
            <a:off x="381595" y="3276957"/>
            <a:ext cx="6918365" cy="680442"/>
          </a:xfrm>
          <a:prstGeom prst="roundRect">
            <a:avLst>
              <a:gd name="adj" fmla="val 7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769054" y="339792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Перепроизводство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502563" y="3643074"/>
            <a:ext cx="668405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Создание функционала "про запас", который не будет использоваться в ближайшем будущем.</a:t>
            </a:r>
            <a:endParaRPr lang="en-US" sz="850" dirty="0"/>
          </a:p>
        </p:txBody>
      </p:sp>
      <p:sp>
        <p:nvSpPr>
          <p:cNvPr id="14" name="Shape 12"/>
          <p:cNvSpPr/>
          <p:nvPr/>
        </p:nvSpPr>
        <p:spPr>
          <a:xfrm>
            <a:off x="7330440" y="4184213"/>
            <a:ext cx="6918365" cy="680442"/>
          </a:xfrm>
          <a:prstGeom prst="rect">
            <a:avLst/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443788" y="430518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Ожидание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7443788" y="4550331"/>
            <a:ext cx="668405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Задержки между этапами рабочего процесса, например, ожидание ревью кода или тестирования.</a:t>
            </a:r>
            <a:endParaRPr lang="en-US" sz="850" dirty="0"/>
          </a:p>
        </p:txBody>
      </p:sp>
      <p:sp>
        <p:nvSpPr>
          <p:cNvPr id="17" name="Shape 15"/>
          <p:cNvSpPr/>
          <p:nvPr/>
        </p:nvSpPr>
        <p:spPr>
          <a:xfrm>
            <a:off x="381595" y="5091470"/>
            <a:ext cx="6918365" cy="680442"/>
          </a:xfrm>
          <a:prstGeom prst="roundRect">
            <a:avLst>
              <a:gd name="adj" fmla="val 7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769054" y="521243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Передвижения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502563" y="5457587"/>
            <a:ext cx="668405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Излишние согласования, коммуникации или передача задач между различными командами.</a:t>
            </a:r>
            <a:endParaRPr lang="en-US" sz="850" dirty="0"/>
          </a:p>
        </p:txBody>
      </p:sp>
      <p:sp>
        <p:nvSpPr>
          <p:cNvPr id="20" name="Shape 18"/>
          <p:cNvSpPr/>
          <p:nvPr/>
        </p:nvSpPr>
        <p:spPr>
          <a:xfrm>
            <a:off x="7330440" y="5998726"/>
            <a:ext cx="6918365" cy="680442"/>
          </a:xfrm>
          <a:prstGeom prst="rect">
            <a:avLst/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443788" y="611969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Дефекты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7443788" y="6364843"/>
            <a:ext cx="668405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Ошибки и баги, требующие дополнительной работы и ресурсов для их исправления.</a:t>
            </a:r>
            <a:endParaRPr lang="en-US" sz="850" dirty="0"/>
          </a:p>
        </p:txBody>
      </p:sp>
      <p:sp>
        <p:nvSpPr>
          <p:cNvPr id="23" name="Shape 21"/>
          <p:cNvSpPr/>
          <p:nvPr/>
        </p:nvSpPr>
        <p:spPr>
          <a:xfrm>
            <a:off x="381595" y="6905982"/>
            <a:ext cx="6918365" cy="680442"/>
          </a:xfrm>
          <a:prstGeom prst="roundRect">
            <a:avLst>
              <a:gd name="adj" fmla="val 7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5574863" y="7026950"/>
            <a:ext cx="161174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Управление Запасами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502563" y="7272099"/>
            <a:ext cx="668405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Большое количество незавершенных задач в бэклоге или в процессе работы (Work In Progress).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62507"/>
            <a:ext cx="101849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Примеры Применения: Сокращение Потерь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7696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Применение Lean-принципов позволяет командам значительно сократить потери и улучшить потоки. Визуализация и ограничение незавершенной работы — мощные инструменты для достижения этой цели.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750600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Кейс: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Команда разработчиков использует Kanban-доску для визуализации всех этапов работы. Установив строгое ограничение на количество задач, находящихся в статусе "В работе" (WIP), они заметили значительное снижение количества незавершенных задач. Это привело к более быстрому прохождению задач по конвейеру и сокращению общего времени цикла доставки нового функционала.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11117699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Примеры Применения: Повышение Эффективности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650206"/>
            <a:ext cx="6326148" cy="63261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8447" y="1603058"/>
            <a:ext cx="6326148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Lean активно способствует автоматизации и непрерывному улучшению процессов. Автоматизация цикла сборки, тестирования и развертывания является прямым результатом Lean-подхода.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78447" y="3132772"/>
            <a:ext cx="6326148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Delivery и DevOps: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Эти практики напрямую следуют из Lean-принципов сокращения времени доставки и минимизации ручного труда.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78447" y="4211955"/>
            <a:ext cx="6326148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 Stream Mapping (VSM):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Картирование потока создания ценности помогает выявить "узкие места" и неэффективности в процессе разработки, позволяя целенаправленно их устранять.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384" y="616268"/>
            <a:ext cx="10654784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Lean в Сравнении с Другими Agile-Подходами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84384" y="1624727"/>
            <a:ext cx="13061633" cy="5020628"/>
          </a:xfrm>
          <a:prstGeom prst="roundRect">
            <a:avLst>
              <a:gd name="adj" fmla="val 187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2004" y="1632347"/>
            <a:ext cx="13046393" cy="10010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16079" y="1774388"/>
            <a:ext cx="2809637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Фокус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1488" y="1774388"/>
            <a:ext cx="280582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Устранение потерь, оптимизация системы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3086" y="1774388"/>
            <a:ext cx="280582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Итеративная доставка через спринты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4684" y="1774388"/>
            <a:ext cx="280963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Визуализация потока, ограничение WIP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2004" y="2633424"/>
            <a:ext cx="13046393" cy="10010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16079" y="2775466"/>
            <a:ext cx="2809637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Планирование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1488" y="2775466"/>
            <a:ext cx="280582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Гибкое, решения откладываются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3086" y="2775466"/>
            <a:ext cx="280582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Фиксированная длина спринта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04684" y="2775466"/>
            <a:ext cx="280963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Непрерывное поступление задач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2004" y="3634502"/>
            <a:ext cx="13046393" cy="10010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16079" y="3776543"/>
            <a:ext cx="2809637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Роли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1488" y="3776543"/>
            <a:ext cx="2805827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 предписывает роли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3086" y="3776543"/>
            <a:ext cx="280582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Owner, Scrum Master, Dev Team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04684" y="3776543"/>
            <a:ext cx="2809637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Нет жёстких ролей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2004" y="4635579"/>
            <a:ext cx="13046393" cy="10010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16079" y="4777621"/>
            <a:ext cx="2809637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Изменения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1488" y="4777621"/>
            <a:ext cx="2805827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Поощряются постоянно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3086" y="4777621"/>
            <a:ext cx="280582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Обычно запрещены в течение спринта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04684" y="4777621"/>
            <a:ext cx="280963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Разрешены в любой момент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92004" y="5636657"/>
            <a:ext cx="13046393" cy="10010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16079" y="5778698"/>
            <a:ext cx="2809637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Метрики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281488" y="5778698"/>
            <a:ext cx="2805827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Cycle Time, Lead Time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543086" y="5778698"/>
            <a:ext cx="2805827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Velocity, Sprint Burndown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804684" y="5778698"/>
            <a:ext cx="280963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Throughput, Cycle Time, WIP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84384" y="6897410"/>
            <a:ext cx="1306163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Хотя Lean, Scrum и Kanban имеют свои особенности, они часто дополняют друг друга, создавая более эффективные и гибкие процессы разработки.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185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830" y="842129"/>
            <a:ext cx="7324963" cy="526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Синергия Lean с Agile-Подходами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37830" y="1685330"/>
            <a:ext cx="7668339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Lean не является изолированной методологией, а скорее философией, которая прекрасно интегрируется с другими гибкими подходами, усиливая их преимущества.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30" y="2934414"/>
            <a:ext cx="1054060" cy="222646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02631" y="3145155"/>
            <a:ext cx="263521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Lean + Kanban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2002631" y="3600926"/>
            <a:ext cx="6403538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Естественное сочетание: Kanban становится инструментом для визуализации и управления потоком в рамках Lean-философии. Ограничение WIP и фокусировка на потоке — ключевые элементы.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30" y="5160883"/>
            <a:ext cx="1054060" cy="222646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02631" y="5371624"/>
            <a:ext cx="335458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Lean + Scrum (Scrumban)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2002631" y="5827395"/>
            <a:ext cx="6403538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Команды используют структуру Scrum для планирования и итераций, но внедряют Lean-практики для устранения потерь, улучшения потока и повышения качества в каждом спринте.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256" y="739021"/>
            <a:ext cx="7715488" cy="1020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Заключение: Lean как Философия Непрерывного Улучшения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714256" y="2065734"/>
            <a:ext cx="7715488" cy="1305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Lean в ИТ — это не просто набор инструментов, а философия мышления, ориентированная на ценность, эффективность и постоянное совершенствование. Она особенно полезна для зрелых команд, стремящихся к оптимизации процессов.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4256" y="3601164"/>
            <a:ext cx="7715488" cy="3889296"/>
          </a:xfrm>
          <a:prstGeom prst="roundRect">
            <a:avLst>
              <a:gd name="adj" fmla="val 2204"/>
            </a:avLst>
          </a:prstGeom>
          <a:solidFill>
            <a:srgbClr val="C7C9EA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329" y="3876794"/>
            <a:ext cx="318849" cy="2550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41252" y="3856196"/>
            <a:ext cx="530816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Практические Шаги для Вашей Команды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441252" y="4379119"/>
            <a:ext cx="6784419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Если вы уже используете Trello или другую систему с Kanban-подходом, вы уже применяете часть Lean-принципов. Для дальнейшей оптимизации: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441252" y="5542121"/>
            <a:ext cx="6784419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Анализируйте </a:t>
            </a:r>
            <a:r>
              <a:rPr lang="en-US" sz="1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WIP (Work in Progress)</a:t>
            </a: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сокращайте количество незавершенных задач.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441252" y="6266378"/>
            <a:ext cx="6784419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Внедряйте практики </a:t>
            </a:r>
            <a:r>
              <a:rPr lang="en-US" sz="1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непрерывного потока доставки</a:t>
            </a: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автоматизации.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441252" y="6990636"/>
            <a:ext cx="6784419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Постоянно ищите и </a:t>
            </a:r>
            <a:r>
              <a:rPr lang="en-US" sz="1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устраняйте потери</a:t>
            </a: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в своих процессах.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795</Words>
  <Application>Microsoft Office PowerPoint</Application>
  <PresentationFormat>Произвольный</PresentationFormat>
  <Paragraphs>91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Inter</vt:lpstr>
      <vt:lpstr>Arial</vt:lpstr>
      <vt:lpstr>Inter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snytkin ilya</cp:lastModifiedBy>
  <cp:revision>2</cp:revision>
  <dcterms:created xsi:type="dcterms:W3CDTF">2025-11-09T13:13:31Z</dcterms:created>
  <dcterms:modified xsi:type="dcterms:W3CDTF">2025-11-09T16:35:19Z</dcterms:modified>
</cp:coreProperties>
</file>